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sldIdLst>
    <p:sldId id="256" r:id="rId5"/>
    <p:sldId id="305" r:id="rId6"/>
    <p:sldId id="310" r:id="rId7"/>
    <p:sldId id="314" r:id="rId8"/>
    <p:sldId id="315" r:id="rId9"/>
    <p:sldId id="316" r:id="rId10"/>
    <p:sldId id="306" r:id="rId11"/>
    <p:sldId id="307" r:id="rId12"/>
    <p:sldId id="308" r:id="rId13"/>
    <p:sldId id="317" r:id="rId14"/>
    <p:sldId id="311" r:id="rId15"/>
    <p:sldId id="318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 Windle" initials="GW" lastIdx="2" clrIdx="0">
    <p:extLst>
      <p:ext uri="{19B8F6BF-5375-455C-9EA6-DF929625EA0E}">
        <p15:presenceInfo xmlns:p15="http://schemas.microsoft.com/office/powerpoint/2012/main" userId="S::greg.windle@peabody.org.uk::71fba184-4f91-4efa-9003-0842b494a5d1" providerId="AD"/>
      </p:ext>
    </p:extLst>
  </p:cmAuthor>
  <p:cmAuthor id="2" name="Lucy Worrall" initials="LW" lastIdx="21" clrIdx="1">
    <p:extLst>
      <p:ext uri="{19B8F6BF-5375-455C-9EA6-DF929625EA0E}">
        <p15:presenceInfo xmlns:p15="http://schemas.microsoft.com/office/powerpoint/2012/main" userId="S::lucy.worrall@peabody.org.uk::9df8544f-dd81-49f5-a1fc-217b730fc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AD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203336\AppData\Local\Microsoft\Windows\INetCache\Content.Outlook\TTNHQ2LF\CPI%20contributions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203336\Desktop\Peabody%20index%20-%20Coronavirus\Survey_QP955_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203336\Desktop\Peabody%20index%20-%20Coronavirus\Survey_QP955_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'Table 19'!$C$91</c:f>
              <c:strCache>
                <c:ptCount val="1"/>
                <c:pt idx="0">
                  <c:v>Food and non-alcoholic beverages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19'!$C$92:$C$116</c:f>
              <c:numCache>
                <c:formatCode>0.00</c:formatCode>
                <c:ptCount val="25"/>
                <c:pt idx="0">
                  <c:v>0.19379999999999997</c:v>
                </c:pt>
                <c:pt idx="1">
                  <c:v>0.15959999999999999</c:v>
                </c:pt>
                <c:pt idx="2">
                  <c:v>0.13679999999999998</c:v>
                </c:pt>
                <c:pt idx="3">
                  <c:v>0.14820000000000003</c:v>
                </c:pt>
                <c:pt idx="4">
                  <c:v>0.14820000000000003</c:v>
                </c:pt>
                <c:pt idx="5">
                  <c:v>0.20520000000000002</c:v>
                </c:pt>
                <c:pt idx="6">
                  <c:v>0.12540000000000001</c:v>
                </c:pt>
                <c:pt idx="7">
                  <c:v>9.1200000000000003E-2</c:v>
                </c:pt>
                <c:pt idx="8">
                  <c:v>4.5600000000000002E-2</c:v>
                </c:pt>
                <c:pt idx="9">
                  <c:v>-1.14E-2</c:v>
                </c:pt>
                <c:pt idx="10">
                  <c:v>6.8399999999999989E-2</c:v>
                </c:pt>
                <c:pt idx="11">
                  <c:v>-6.8399999999999989E-2</c:v>
                </c:pt>
                <c:pt idx="12">
                  <c:v>-0.15959999999999999</c:v>
                </c:pt>
                <c:pt idx="13">
                  <c:v>-7.9799999999999996E-2</c:v>
                </c:pt>
                <c:pt idx="14">
                  <c:v>-6.8399999999999989E-2</c:v>
                </c:pt>
                <c:pt idx="15">
                  <c:v>-0.15959999999999999</c:v>
                </c:pt>
                <c:pt idx="16">
                  <c:v>-4.5600000000000002E-2</c:v>
                </c:pt>
                <c:pt idx="17">
                  <c:v>-0.14820000000000003</c:v>
                </c:pt>
                <c:pt idx="18">
                  <c:v>-6.8399999999999989E-2</c:v>
                </c:pt>
                <c:pt idx="19">
                  <c:v>-6.8399999999999989E-2</c:v>
                </c:pt>
                <c:pt idx="20">
                  <c:v>3.4199999999999994E-2</c:v>
                </c:pt>
                <c:pt idx="21">
                  <c:v>9.1200000000000003E-2</c:v>
                </c:pt>
                <c:pt idx="22">
                  <c:v>0.13679999999999998</c:v>
                </c:pt>
                <c:pt idx="23">
                  <c:v>0.28499999999999998</c:v>
                </c:pt>
                <c:pt idx="24">
                  <c:v>0.4788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7-4E4B-9D70-5CCA1EE14D47}"/>
            </c:ext>
          </c:extLst>
        </c:ser>
        <c:ser>
          <c:idx val="1"/>
          <c:order val="1"/>
          <c:tx>
            <c:strRef>
              <c:f>'Table 19'!$D$91</c:f>
              <c:strCache>
                <c:ptCount val="1"/>
                <c:pt idx="0">
                  <c:v>Alcohol and tobacco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19'!$D$92:$D$116</c:f>
              <c:numCache>
                <c:formatCode>0.00</c:formatCode>
                <c:ptCount val="25"/>
                <c:pt idx="0">
                  <c:v>6.7500000000000004E-2</c:v>
                </c:pt>
                <c:pt idx="1">
                  <c:v>6.7500000000000004E-2</c:v>
                </c:pt>
                <c:pt idx="2">
                  <c:v>3.1499999999999993E-2</c:v>
                </c:pt>
                <c:pt idx="3">
                  <c:v>6.2999999999999987E-2</c:v>
                </c:pt>
                <c:pt idx="4">
                  <c:v>0.1125</c:v>
                </c:pt>
                <c:pt idx="5">
                  <c:v>0.11700000000000001</c:v>
                </c:pt>
                <c:pt idx="6">
                  <c:v>9.4500000000000001E-2</c:v>
                </c:pt>
                <c:pt idx="7">
                  <c:v>0.11700000000000001</c:v>
                </c:pt>
                <c:pt idx="8">
                  <c:v>8.5500000000000007E-2</c:v>
                </c:pt>
                <c:pt idx="9">
                  <c:v>9.4500000000000001E-2</c:v>
                </c:pt>
                <c:pt idx="10">
                  <c:v>0.09</c:v>
                </c:pt>
                <c:pt idx="11">
                  <c:v>0.09</c:v>
                </c:pt>
                <c:pt idx="12">
                  <c:v>0.16200000000000001</c:v>
                </c:pt>
                <c:pt idx="13">
                  <c:v>0.14399999999999999</c:v>
                </c:pt>
                <c:pt idx="14">
                  <c:v>0.12599999999999997</c:v>
                </c:pt>
                <c:pt idx="15">
                  <c:v>0.10349999999999998</c:v>
                </c:pt>
                <c:pt idx="16">
                  <c:v>9.9000000000000019E-2</c:v>
                </c:pt>
                <c:pt idx="17">
                  <c:v>7.6499999999999999E-2</c:v>
                </c:pt>
                <c:pt idx="18">
                  <c:v>0.108</c:v>
                </c:pt>
                <c:pt idx="19">
                  <c:v>6.7500000000000004E-2</c:v>
                </c:pt>
                <c:pt idx="20">
                  <c:v>0.108</c:v>
                </c:pt>
                <c:pt idx="21">
                  <c:v>0.12150000000000001</c:v>
                </c:pt>
                <c:pt idx="22">
                  <c:v>8.5500000000000007E-2</c:v>
                </c:pt>
                <c:pt idx="23">
                  <c:v>0.216</c:v>
                </c:pt>
                <c:pt idx="24">
                  <c:v>0.17549999999999999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7-4E4B-9D70-5CCA1EE14D47}"/>
            </c:ext>
          </c:extLst>
        </c:ser>
        <c:ser>
          <c:idx val="2"/>
          <c:order val="2"/>
          <c:tx>
            <c:strRef>
              <c:f>'Table 19'!$E$91</c:f>
              <c:strCache>
                <c:ptCount val="1"/>
                <c:pt idx="0">
                  <c:v>Clothing and footwear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19'!$E$92:$E$116</c:f>
              <c:numCache>
                <c:formatCode>0.00</c:formatCode>
                <c:ptCount val="25"/>
                <c:pt idx="0">
                  <c:v>-5.9200000000000003E-2</c:v>
                </c:pt>
                <c:pt idx="1">
                  <c:v>1.4800000000000001E-2</c:v>
                </c:pt>
                <c:pt idx="2">
                  <c:v>1.4800000000000001E-2</c:v>
                </c:pt>
                <c:pt idx="3">
                  <c:v>-8.8800000000000004E-2</c:v>
                </c:pt>
                <c:pt idx="4">
                  <c:v>-0.21459999999999999</c:v>
                </c:pt>
                <c:pt idx="5">
                  <c:v>-0.22939999999999999</c:v>
                </c:pt>
                <c:pt idx="6">
                  <c:v>-0.1628</c:v>
                </c:pt>
                <c:pt idx="7">
                  <c:v>-7.4000000000000003E-3</c:v>
                </c:pt>
                <c:pt idx="8">
                  <c:v>-0.1036</c:v>
                </c:pt>
                <c:pt idx="9">
                  <c:v>-0.111</c:v>
                </c:pt>
                <c:pt idx="10">
                  <c:v>0</c:v>
                </c:pt>
                <c:pt idx="11">
                  <c:v>-0.26640000000000003</c:v>
                </c:pt>
                <c:pt idx="12">
                  <c:v>-0.13320000000000001</c:v>
                </c:pt>
                <c:pt idx="13">
                  <c:v>-0.25159999999999999</c:v>
                </c:pt>
                <c:pt idx="14">
                  <c:v>-0.42180000000000001</c:v>
                </c:pt>
                <c:pt idx="15">
                  <c:v>-0.28859999999999997</c:v>
                </c:pt>
                <c:pt idx="16">
                  <c:v>7.4000000000000003E-3</c:v>
                </c:pt>
                <c:pt idx="17">
                  <c:v>0.15540000000000001</c:v>
                </c:pt>
                <c:pt idx="18">
                  <c:v>0.222</c:v>
                </c:pt>
                <c:pt idx="19">
                  <c:v>0.1258</c:v>
                </c:pt>
                <c:pt idx="20">
                  <c:v>9.6200000000000008E-2</c:v>
                </c:pt>
                <c:pt idx="21">
                  <c:v>4.4400000000000002E-2</c:v>
                </c:pt>
                <c:pt idx="22">
                  <c:v>-2.9600000000000001E-2</c:v>
                </c:pt>
                <c:pt idx="23">
                  <c:v>0.25900000000000001</c:v>
                </c:pt>
                <c:pt idx="24">
                  <c:v>0.31080000000000002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E7-4E4B-9D70-5CCA1EE14D47}"/>
            </c:ext>
          </c:extLst>
        </c:ser>
        <c:ser>
          <c:idx val="3"/>
          <c:order val="3"/>
          <c:tx>
            <c:strRef>
              <c:f>'Table 19'!$F$91</c:f>
              <c:strCache>
                <c:ptCount val="1"/>
                <c:pt idx="0">
                  <c:v>Housing and household services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19'!$F$92:$F$116</c:f>
              <c:numCache>
                <c:formatCode>0.00</c:formatCode>
                <c:ptCount val="25"/>
                <c:pt idx="0">
                  <c:v>5.6400000000000006E-2</c:v>
                </c:pt>
                <c:pt idx="1">
                  <c:v>0.28199999999999997</c:v>
                </c:pt>
                <c:pt idx="2">
                  <c:v>0.25380000000000003</c:v>
                </c:pt>
                <c:pt idx="3">
                  <c:v>0.2397</c:v>
                </c:pt>
                <c:pt idx="4">
                  <c:v>-0.15510000000000002</c:v>
                </c:pt>
                <c:pt idx="5">
                  <c:v>-0.16919999999999999</c:v>
                </c:pt>
                <c:pt idx="6">
                  <c:v>-0.15510000000000002</c:v>
                </c:pt>
                <c:pt idx="7">
                  <c:v>-0.12690000000000001</c:v>
                </c:pt>
                <c:pt idx="8">
                  <c:v>-0.11280000000000001</c:v>
                </c:pt>
                <c:pt idx="9">
                  <c:v>-0.12690000000000001</c:v>
                </c:pt>
                <c:pt idx="10">
                  <c:v>-0.18330000000000002</c:v>
                </c:pt>
                <c:pt idx="11">
                  <c:v>-0.19739999999999996</c:v>
                </c:pt>
                <c:pt idx="12">
                  <c:v>-0.18330000000000002</c:v>
                </c:pt>
                <c:pt idx="13">
                  <c:v>-0.16919999999999999</c:v>
                </c:pt>
                <c:pt idx="14">
                  <c:v>-0.15510000000000002</c:v>
                </c:pt>
                <c:pt idx="15">
                  <c:v>-0.12690000000000001</c:v>
                </c:pt>
                <c:pt idx="16">
                  <c:v>0.2397</c:v>
                </c:pt>
                <c:pt idx="17">
                  <c:v>0.25380000000000003</c:v>
                </c:pt>
                <c:pt idx="18">
                  <c:v>0.25380000000000003</c:v>
                </c:pt>
                <c:pt idx="19">
                  <c:v>0.2397</c:v>
                </c:pt>
                <c:pt idx="20">
                  <c:v>0.25380000000000003</c:v>
                </c:pt>
                <c:pt idx="21">
                  <c:v>0.26789999999999997</c:v>
                </c:pt>
                <c:pt idx="22">
                  <c:v>0.95879999999999999</c:v>
                </c:pt>
                <c:pt idx="23">
                  <c:v>0.98699999999999999</c:v>
                </c:pt>
                <c:pt idx="24">
                  <c:v>0.9729000000000001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E7-4E4B-9D70-5CCA1EE14D47}"/>
            </c:ext>
          </c:extLst>
        </c:ser>
        <c:ser>
          <c:idx val="4"/>
          <c:order val="4"/>
          <c:tx>
            <c:strRef>
              <c:f>'Table 19'!$G$91</c:f>
              <c:strCache>
                <c:ptCount val="1"/>
                <c:pt idx="0">
                  <c:v>Furniture and household goods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19'!$G$92:$G$116</c:f>
              <c:numCache>
                <c:formatCode>0.00</c:formatCode>
                <c:ptCount val="25"/>
                <c:pt idx="0">
                  <c:v>9.2999999999999999E-2</c:v>
                </c:pt>
                <c:pt idx="1">
                  <c:v>1.24E-2</c:v>
                </c:pt>
                <c:pt idx="2">
                  <c:v>6.1999999999999998E-3</c:v>
                </c:pt>
                <c:pt idx="3">
                  <c:v>0</c:v>
                </c:pt>
                <c:pt idx="4">
                  <c:v>-2.4799999999999999E-2</c:v>
                </c:pt>
                <c:pt idx="5">
                  <c:v>-4.3400000000000001E-2</c:v>
                </c:pt>
                <c:pt idx="6">
                  <c:v>-3.1E-2</c:v>
                </c:pt>
                <c:pt idx="7">
                  <c:v>4.9599999999999998E-2</c:v>
                </c:pt>
                <c:pt idx="8">
                  <c:v>2.4799999999999999E-2</c:v>
                </c:pt>
                <c:pt idx="9">
                  <c:v>-3.1E-2</c:v>
                </c:pt>
                <c:pt idx="10">
                  <c:v>6.1999999999999998E-3</c:v>
                </c:pt>
                <c:pt idx="11">
                  <c:v>-1.8599999999999998E-2</c:v>
                </c:pt>
                <c:pt idx="12">
                  <c:v>-4.3400000000000001E-2</c:v>
                </c:pt>
                <c:pt idx="13">
                  <c:v>6.2E-2</c:v>
                </c:pt>
                <c:pt idx="14">
                  <c:v>4.9599999999999998E-2</c:v>
                </c:pt>
                <c:pt idx="15">
                  <c:v>9.2999999999999999E-2</c:v>
                </c:pt>
                <c:pt idx="16">
                  <c:v>0.16739999999999999</c:v>
                </c:pt>
                <c:pt idx="17">
                  <c:v>0.1736</c:v>
                </c:pt>
                <c:pt idx="18">
                  <c:v>0.2046</c:v>
                </c:pt>
                <c:pt idx="19">
                  <c:v>0.17979999999999999</c:v>
                </c:pt>
                <c:pt idx="20">
                  <c:v>0.22939999999999999</c:v>
                </c:pt>
                <c:pt idx="21">
                  <c:v>0.27900000000000003</c:v>
                </c:pt>
                <c:pt idx="22">
                  <c:v>0.35340000000000005</c:v>
                </c:pt>
                <c:pt idx="23">
                  <c:v>0.37819999999999998</c:v>
                </c:pt>
                <c:pt idx="24">
                  <c:v>0.45259999999999995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E7-4E4B-9D70-5CCA1EE14D47}"/>
            </c:ext>
          </c:extLst>
        </c:ser>
        <c:ser>
          <c:idx val="5"/>
          <c:order val="5"/>
          <c:tx>
            <c:strRef>
              <c:f>'Table 19'!$H$91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19'!$H$92:$H$116</c:f>
              <c:numCache>
                <c:formatCode>0.00</c:formatCode>
                <c:ptCount val="25"/>
                <c:pt idx="0">
                  <c:v>7.0000000000000007E-2</c:v>
                </c:pt>
                <c:pt idx="1">
                  <c:v>7.2499999999999995E-2</c:v>
                </c:pt>
                <c:pt idx="2">
                  <c:v>7.4999999999999997E-2</c:v>
                </c:pt>
                <c:pt idx="3">
                  <c:v>0.08</c:v>
                </c:pt>
                <c:pt idx="4">
                  <c:v>5.5000000000000007E-2</c:v>
                </c:pt>
                <c:pt idx="5">
                  <c:v>1.7500000000000002E-2</c:v>
                </c:pt>
                <c:pt idx="6">
                  <c:v>5.2499999999999998E-2</c:v>
                </c:pt>
                <c:pt idx="7">
                  <c:v>0.08</c:v>
                </c:pt>
                <c:pt idx="8">
                  <c:v>6.25E-2</c:v>
                </c:pt>
                <c:pt idx="9">
                  <c:v>0.05</c:v>
                </c:pt>
                <c:pt idx="10">
                  <c:v>5.2499999999999998E-2</c:v>
                </c:pt>
                <c:pt idx="11">
                  <c:v>4.2500000000000003E-2</c:v>
                </c:pt>
                <c:pt idx="12">
                  <c:v>2.7500000000000004E-2</c:v>
                </c:pt>
                <c:pt idx="13">
                  <c:v>2.7500000000000004E-2</c:v>
                </c:pt>
                <c:pt idx="14">
                  <c:v>7.4999999999999997E-3</c:v>
                </c:pt>
                <c:pt idx="15">
                  <c:v>5.0000000000000001E-3</c:v>
                </c:pt>
                <c:pt idx="16">
                  <c:v>3.7499999999999999E-2</c:v>
                </c:pt>
                <c:pt idx="17">
                  <c:v>6.7500000000000004E-2</c:v>
                </c:pt>
                <c:pt idx="18">
                  <c:v>0.04</c:v>
                </c:pt>
                <c:pt idx="19">
                  <c:v>0.02</c:v>
                </c:pt>
                <c:pt idx="20">
                  <c:v>3.2500000000000001E-2</c:v>
                </c:pt>
                <c:pt idx="21">
                  <c:v>3.2500000000000001E-2</c:v>
                </c:pt>
                <c:pt idx="22">
                  <c:v>0.03</c:v>
                </c:pt>
                <c:pt idx="23">
                  <c:v>3.5000000000000003E-2</c:v>
                </c:pt>
                <c:pt idx="24">
                  <c:v>5.5000000000000007E-2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E7-4E4B-9D70-5CCA1EE14D47}"/>
            </c:ext>
          </c:extLst>
        </c:ser>
        <c:ser>
          <c:idx val="6"/>
          <c:order val="6"/>
          <c:tx>
            <c:strRef>
              <c:f>'Table 19'!$I$91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19'!$I$92:$I$116</c:f>
              <c:numCache>
                <c:formatCode>0.00</c:formatCode>
                <c:ptCount val="25"/>
                <c:pt idx="0">
                  <c:v>9.5199999999999993E-2</c:v>
                </c:pt>
                <c:pt idx="1">
                  <c:v>0.24480000000000002</c:v>
                </c:pt>
                <c:pt idx="2">
                  <c:v>0.24480000000000002</c:v>
                </c:pt>
                <c:pt idx="3">
                  <c:v>0.17680000000000001</c:v>
                </c:pt>
                <c:pt idx="4">
                  <c:v>-0.13600000000000001</c:v>
                </c:pt>
                <c:pt idx="5">
                  <c:v>-0.23119999999999999</c:v>
                </c:pt>
                <c:pt idx="6">
                  <c:v>-0.21760000000000002</c:v>
                </c:pt>
                <c:pt idx="7">
                  <c:v>-9.5199999999999993E-2</c:v>
                </c:pt>
                <c:pt idx="8">
                  <c:v>-0.13600000000000001</c:v>
                </c:pt>
                <c:pt idx="9">
                  <c:v>0.12240000000000001</c:v>
                </c:pt>
                <c:pt idx="10">
                  <c:v>0.16319999999999998</c:v>
                </c:pt>
                <c:pt idx="11">
                  <c:v>0.13600000000000001</c:v>
                </c:pt>
                <c:pt idx="12">
                  <c:v>0.25839999999999996</c:v>
                </c:pt>
                <c:pt idx="13">
                  <c:v>0.28560000000000002</c:v>
                </c:pt>
                <c:pt idx="14">
                  <c:v>0.32639999999999997</c:v>
                </c:pt>
                <c:pt idx="15">
                  <c:v>0.50320000000000009</c:v>
                </c:pt>
                <c:pt idx="16">
                  <c:v>0.65279999999999994</c:v>
                </c:pt>
                <c:pt idx="17">
                  <c:v>0.85680000000000001</c:v>
                </c:pt>
                <c:pt idx="18">
                  <c:v>0.97920000000000007</c:v>
                </c:pt>
                <c:pt idx="19">
                  <c:v>1.0472000000000001</c:v>
                </c:pt>
                <c:pt idx="20">
                  <c:v>1.0608</c:v>
                </c:pt>
                <c:pt idx="21">
                  <c:v>1.1424000000000001</c:v>
                </c:pt>
                <c:pt idx="22">
                  <c:v>1.3464</c:v>
                </c:pt>
                <c:pt idx="23">
                  <c:v>1.7</c:v>
                </c:pt>
                <c:pt idx="24">
                  <c:v>1.6184000000000001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E7-4E4B-9D70-5CCA1EE14D47}"/>
            </c:ext>
          </c:extLst>
        </c:ser>
        <c:ser>
          <c:idx val="7"/>
          <c:order val="7"/>
          <c:tx>
            <c:strRef>
              <c:f>'Table 19'!$J$91</c:f>
              <c:strCache>
                <c:ptCount val="1"/>
                <c:pt idx="0">
                  <c:v>Communication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19'!$J$92:$J$116</c:f>
              <c:numCache>
                <c:formatCode>0.00</c:formatCode>
                <c:ptCount val="25"/>
                <c:pt idx="0">
                  <c:v>0.1075</c:v>
                </c:pt>
                <c:pt idx="1">
                  <c:v>0.105</c:v>
                </c:pt>
                <c:pt idx="2">
                  <c:v>0.1125</c:v>
                </c:pt>
                <c:pt idx="3">
                  <c:v>0.125</c:v>
                </c:pt>
                <c:pt idx="4">
                  <c:v>0.105</c:v>
                </c:pt>
                <c:pt idx="5">
                  <c:v>0.1</c:v>
                </c:pt>
                <c:pt idx="6">
                  <c:v>9.7500000000000003E-2</c:v>
                </c:pt>
                <c:pt idx="7">
                  <c:v>0.1075</c:v>
                </c:pt>
                <c:pt idx="8">
                  <c:v>0.10249999999999998</c:v>
                </c:pt>
                <c:pt idx="9">
                  <c:v>8.5000000000000006E-2</c:v>
                </c:pt>
                <c:pt idx="10">
                  <c:v>8.2500000000000004E-2</c:v>
                </c:pt>
                <c:pt idx="11">
                  <c:v>8.7499999999999994E-2</c:v>
                </c:pt>
                <c:pt idx="12">
                  <c:v>6.5000000000000002E-2</c:v>
                </c:pt>
                <c:pt idx="13">
                  <c:v>5.5000000000000007E-2</c:v>
                </c:pt>
                <c:pt idx="14">
                  <c:v>4.7500000000000001E-2</c:v>
                </c:pt>
                <c:pt idx="15">
                  <c:v>0.04</c:v>
                </c:pt>
                <c:pt idx="16">
                  <c:v>7.0000000000000007E-2</c:v>
                </c:pt>
                <c:pt idx="17">
                  <c:v>5.5000000000000007E-2</c:v>
                </c:pt>
                <c:pt idx="18">
                  <c:v>0.06</c:v>
                </c:pt>
                <c:pt idx="19">
                  <c:v>3.5000000000000003E-2</c:v>
                </c:pt>
                <c:pt idx="20">
                  <c:v>2.7500000000000004E-2</c:v>
                </c:pt>
                <c:pt idx="21">
                  <c:v>3.7499999999999999E-2</c:v>
                </c:pt>
                <c:pt idx="22">
                  <c:v>3.5000000000000003E-2</c:v>
                </c:pt>
                <c:pt idx="23">
                  <c:v>0.03</c:v>
                </c:pt>
                <c:pt idx="24">
                  <c:v>1.7500000000000002E-2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E7-4E4B-9D70-5CCA1EE14D47}"/>
            </c:ext>
          </c:extLst>
        </c:ser>
        <c:ser>
          <c:idx val="8"/>
          <c:order val="8"/>
          <c:tx>
            <c:strRef>
              <c:f>'Table 19'!$K$91</c:f>
              <c:strCache>
                <c:ptCount val="1"/>
                <c:pt idx="0">
                  <c:v>Recreation and culture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19'!$K$92:$K$116</c:f>
              <c:numCache>
                <c:formatCode>0.00</c:formatCode>
                <c:ptCount val="25"/>
                <c:pt idx="0">
                  <c:v>0.219</c:v>
                </c:pt>
                <c:pt idx="1">
                  <c:v>0.219</c:v>
                </c:pt>
                <c:pt idx="2">
                  <c:v>0.20439999999999997</c:v>
                </c:pt>
                <c:pt idx="3">
                  <c:v>0.18980000000000002</c:v>
                </c:pt>
                <c:pt idx="4">
                  <c:v>0.37960000000000005</c:v>
                </c:pt>
                <c:pt idx="5">
                  <c:v>0.29199999999999998</c:v>
                </c:pt>
                <c:pt idx="6">
                  <c:v>0.37960000000000005</c:v>
                </c:pt>
                <c:pt idx="7">
                  <c:v>0.37960000000000005</c:v>
                </c:pt>
                <c:pt idx="8">
                  <c:v>0.40879999999999994</c:v>
                </c:pt>
                <c:pt idx="9">
                  <c:v>0.35039999999999999</c:v>
                </c:pt>
                <c:pt idx="10">
                  <c:v>0.29199999999999998</c:v>
                </c:pt>
                <c:pt idx="11">
                  <c:v>0.27739999999999998</c:v>
                </c:pt>
                <c:pt idx="12">
                  <c:v>0.37960000000000005</c:v>
                </c:pt>
                <c:pt idx="13">
                  <c:v>0.37960000000000005</c:v>
                </c:pt>
                <c:pt idx="14">
                  <c:v>0.32120000000000004</c:v>
                </c:pt>
                <c:pt idx="15">
                  <c:v>0.33579999999999993</c:v>
                </c:pt>
                <c:pt idx="16">
                  <c:v>0.10219999999999999</c:v>
                </c:pt>
                <c:pt idx="17">
                  <c:v>0.29199999999999998</c:v>
                </c:pt>
                <c:pt idx="18">
                  <c:v>0.30660000000000004</c:v>
                </c:pt>
                <c:pt idx="19">
                  <c:v>0.10219999999999999</c:v>
                </c:pt>
                <c:pt idx="20">
                  <c:v>0.35039999999999999</c:v>
                </c:pt>
                <c:pt idx="21">
                  <c:v>0.39420000000000005</c:v>
                </c:pt>
                <c:pt idx="22">
                  <c:v>0.36499999999999999</c:v>
                </c:pt>
                <c:pt idx="23">
                  <c:v>0.48179999999999995</c:v>
                </c:pt>
                <c:pt idx="24">
                  <c:v>0.438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E7-4E4B-9D70-5CCA1EE14D47}"/>
            </c:ext>
          </c:extLst>
        </c:ser>
        <c:ser>
          <c:idx val="9"/>
          <c:order val="9"/>
          <c:tx>
            <c:strRef>
              <c:f>'Table 19'!$L$91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19'!$L$92:$L$116</c:f>
              <c:numCache>
                <c:formatCode>0.00</c:formatCode>
                <c:ptCount val="25"/>
                <c:pt idx="0">
                  <c:v>9.9900000000000003E-2</c:v>
                </c:pt>
                <c:pt idx="1">
                  <c:v>9.9900000000000003E-2</c:v>
                </c:pt>
                <c:pt idx="2">
                  <c:v>9.9900000000000003E-2</c:v>
                </c:pt>
                <c:pt idx="3">
                  <c:v>9.9900000000000003E-2</c:v>
                </c:pt>
                <c:pt idx="4">
                  <c:v>9.9900000000000003E-2</c:v>
                </c:pt>
                <c:pt idx="5">
                  <c:v>9.9900000000000003E-2</c:v>
                </c:pt>
                <c:pt idx="6">
                  <c:v>9.9900000000000003E-2</c:v>
                </c:pt>
                <c:pt idx="7">
                  <c:v>9.9900000000000003E-2</c:v>
                </c:pt>
                <c:pt idx="8">
                  <c:v>9.9900000000000003E-2</c:v>
                </c:pt>
                <c:pt idx="9">
                  <c:v>7.3999999999999996E-2</c:v>
                </c:pt>
                <c:pt idx="10">
                  <c:v>7.7700000000000005E-2</c:v>
                </c:pt>
                <c:pt idx="11">
                  <c:v>7.7700000000000005E-2</c:v>
                </c:pt>
                <c:pt idx="12">
                  <c:v>7.7700000000000005E-2</c:v>
                </c:pt>
                <c:pt idx="13">
                  <c:v>7.7700000000000005E-2</c:v>
                </c:pt>
                <c:pt idx="14">
                  <c:v>7.7700000000000005E-2</c:v>
                </c:pt>
                <c:pt idx="15">
                  <c:v>7.7700000000000005E-2</c:v>
                </c:pt>
                <c:pt idx="16">
                  <c:v>7.7700000000000005E-2</c:v>
                </c:pt>
                <c:pt idx="17">
                  <c:v>7.7700000000000005E-2</c:v>
                </c:pt>
                <c:pt idx="18">
                  <c:v>7.7700000000000005E-2</c:v>
                </c:pt>
                <c:pt idx="19">
                  <c:v>7.7700000000000005E-2</c:v>
                </c:pt>
                <c:pt idx="20">
                  <c:v>7.7700000000000005E-2</c:v>
                </c:pt>
                <c:pt idx="21">
                  <c:v>0.10729999999999999</c:v>
                </c:pt>
                <c:pt idx="22">
                  <c:v>0.16650000000000001</c:v>
                </c:pt>
                <c:pt idx="23">
                  <c:v>0.16650000000000001</c:v>
                </c:pt>
                <c:pt idx="24">
                  <c:v>0.16650000000000001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3E7-4E4B-9D70-5CCA1EE14D47}"/>
            </c:ext>
          </c:extLst>
        </c:ser>
        <c:ser>
          <c:idx val="10"/>
          <c:order val="10"/>
          <c:tx>
            <c:strRef>
              <c:f>'Table 19'!$M$91</c:f>
              <c:strCache>
                <c:ptCount val="1"/>
                <c:pt idx="0">
                  <c:v>Restaurants and hotels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19'!$M$92:$M$116</c:f>
              <c:numCache>
                <c:formatCode>0.00</c:formatCode>
                <c:ptCount val="25"/>
                <c:pt idx="0">
                  <c:v>0.13920000000000002</c:v>
                </c:pt>
                <c:pt idx="1">
                  <c:v>0.19140000000000001</c:v>
                </c:pt>
                <c:pt idx="2">
                  <c:v>0.2175</c:v>
                </c:pt>
                <c:pt idx="3">
                  <c:v>0.18270000000000003</c:v>
                </c:pt>
                <c:pt idx="4">
                  <c:v>0.20879999999999999</c:v>
                </c:pt>
                <c:pt idx="5">
                  <c:v>0.17399999999999999</c:v>
                </c:pt>
                <c:pt idx="6">
                  <c:v>0.15659999999999999</c:v>
                </c:pt>
                <c:pt idx="7">
                  <c:v>0.15659999999999999</c:v>
                </c:pt>
                <c:pt idx="8">
                  <c:v>-0.24359999999999998</c:v>
                </c:pt>
                <c:pt idx="9">
                  <c:v>-6.0899999999999996E-2</c:v>
                </c:pt>
                <c:pt idx="10">
                  <c:v>-4.3499999999999997E-2</c:v>
                </c:pt>
                <c:pt idx="11">
                  <c:v>3.4800000000000005E-2</c:v>
                </c:pt>
                <c:pt idx="12">
                  <c:v>8.7000000000000011E-3</c:v>
                </c:pt>
                <c:pt idx="13">
                  <c:v>9.5700000000000007E-2</c:v>
                </c:pt>
                <c:pt idx="14">
                  <c:v>7.8299999999999995E-2</c:v>
                </c:pt>
                <c:pt idx="15">
                  <c:v>8.6999999999999994E-2</c:v>
                </c:pt>
                <c:pt idx="16">
                  <c:v>8.6999999999999994E-2</c:v>
                </c:pt>
                <c:pt idx="17">
                  <c:v>0.15659999999999999</c:v>
                </c:pt>
                <c:pt idx="18">
                  <c:v>0.2175</c:v>
                </c:pt>
                <c:pt idx="19">
                  <c:v>0.19140000000000001</c:v>
                </c:pt>
                <c:pt idx="20">
                  <c:v>0.74819999999999998</c:v>
                </c:pt>
                <c:pt idx="21">
                  <c:v>0.44369999999999998</c:v>
                </c:pt>
                <c:pt idx="22">
                  <c:v>0.54810000000000003</c:v>
                </c:pt>
                <c:pt idx="23">
                  <c:v>0.45240000000000002</c:v>
                </c:pt>
                <c:pt idx="24">
                  <c:v>0.52200000000000002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E7-4E4B-9D70-5CCA1EE14D47}"/>
            </c:ext>
          </c:extLst>
        </c:ser>
        <c:ser>
          <c:idx val="11"/>
          <c:order val="11"/>
          <c:tx>
            <c:strRef>
              <c:f>'Table 19'!$N$91</c:f>
              <c:strCache>
                <c:ptCount val="1"/>
                <c:pt idx="0">
                  <c:v>Other goods and services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19'!$N$92:$N$116</c:f>
              <c:numCache>
                <c:formatCode>0.00</c:formatCode>
                <c:ptCount val="25"/>
                <c:pt idx="0">
                  <c:v>0.23760000000000003</c:v>
                </c:pt>
                <c:pt idx="1">
                  <c:v>0.25919999999999999</c:v>
                </c:pt>
                <c:pt idx="2">
                  <c:v>0.25919999999999999</c:v>
                </c:pt>
                <c:pt idx="3">
                  <c:v>0.27</c:v>
                </c:pt>
                <c:pt idx="4">
                  <c:v>0.1404</c:v>
                </c:pt>
                <c:pt idx="5">
                  <c:v>0.11880000000000002</c:v>
                </c:pt>
                <c:pt idx="6">
                  <c:v>0.1404</c:v>
                </c:pt>
                <c:pt idx="7">
                  <c:v>0.1512</c:v>
                </c:pt>
                <c:pt idx="8">
                  <c:v>9.7200000000000009E-2</c:v>
                </c:pt>
                <c:pt idx="9">
                  <c:v>7.5600000000000001E-2</c:v>
                </c:pt>
                <c:pt idx="10">
                  <c:v>8.6400000000000005E-2</c:v>
                </c:pt>
                <c:pt idx="11">
                  <c:v>4.3200000000000002E-2</c:v>
                </c:pt>
                <c:pt idx="12">
                  <c:v>5.3999999999999999E-2</c:v>
                </c:pt>
                <c:pt idx="13">
                  <c:v>3.2399999999999998E-2</c:v>
                </c:pt>
                <c:pt idx="14">
                  <c:v>0</c:v>
                </c:pt>
                <c:pt idx="15">
                  <c:v>1.0800000000000001E-2</c:v>
                </c:pt>
                <c:pt idx="16">
                  <c:v>5.3999999999999999E-2</c:v>
                </c:pt>
                <c:pt idx="17">
                  <c:v>9.7200000000000009E-2</c:v>
                </c:pt>
                <c:pt idx="18">
                  <c:v>0.11880000000000002</c:v>
                </c:pt>
                <c:pt idx="19">
                  <c:v>9.7200000000000009E-2</c:v>
                </c:pt>
                <c:pt idx="20">
                  <c:v>0.108</c:v>
                </c:pt>
                <c:pt idx="21">
                  <c:v>0.108</c:v>
                </c:pt>
                <c:pt idx="22">
                  <c:v>0.1404</c:v>
                </c:pt>
                <c:pt idx="23">
                  <c:v>0.16200000000000001</c:v>
                </c:pt>
                <c:pt idx="24">
                  <c:v>0.18359999999999999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3E7-4E4B-9D70-5CCA1EE14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626047"/>
        <c:axId val="2127626463"/>
      </c:barChart>
      <c:lineChart>
        <c:grouping val="standard"/>
        <c:varyColors val="0"/>
        <c:ser>
          <c:idx val="12"/>
          <c:order val="12"/>
          <c:tx>
            <c:strRef>
              <c:f>'Table 19'!$O$91</c:f>
              <c:strCache>
                <c:ptCount val="1"/>
                <c:pt idx="0">
                  <c:v>CPIH 12-month inflation rate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'Table 19'!$B$92:$B$116</c:f>
              <c:strCache>
                <c:ptCount val="25"/>
                <c:pt idx="0">
                  <c:v>Dec 2019</c:v>
                </c:pt>
                <c:pt idx="1">
                  <c:v>Jan 2020</c:v>
                </c:pt>
                <c:pt idx="2">
                  <c:v>Feb 2020</c:v>
                </c:pt>
                <c:pt idx="3">
                  <c:v>Mar 2020</c:v>
                </c:pt>
                <c:pt idx="4">
                  <c:v>Apr 2020</c:v>
                </c:pt>
                <c:pt idx="5">
                  <c:v>May 2020</c:v>
                </c:pt>
                <c:pt idx="6">
                  <c:v>Jun 2020</c:v>
                </c:pt>
                <c:pt idx="7">
                  <c:v>Jul 2020</c:v>
                </c:pt>
                <c:pt idx="8">
                  <c:v>Aug 2020</c:v>
                </c:pt>
                <c:pt idx="9">
                  <c:v>Sep 2020</c:v>
                </c:pt>
                <c:pt idx="10">
                  <c:v>Oct 2020</c:v>
                </c:pt>
                <c:pt idx="11">
                  <c:v>Nov 2020</c:v>
                </c:pt>
                <c:pt idx="12">
                  <c:v>Dec 2020</c:v>
                </c:pt>
                <c:pt idx="13">
                  <c:v>Jan 2021</c:v>
                </c:pt>
                <c:pt idx="14">
                  <c:v>Feb 2021</c:v>
                </c:pt>
                <c:pt idx="15">
                  <c:v>Mar 2021</c:v>
                </c:pt>
                <c:pt idx="16">
                  <c:v>Apr 2021</c:v>
                </c:pt>
                <c:pt idx="17">
                  <c:v>May 2021</c:v>
                </c:pt>
                <c:pt idx="18">
                  <c:v>Jun 2021</c:v>
                </c:pt>
                <c:pt idx="19">
                  <c:v>Jul 2021</c:v>
                </c:pt>
                <c:pt idx="20">
                  <c:v>Aug 2021</c:v>
                </c:pt>
                <c:pt idx="21">
                  <c:v>Sep 2021</c:v>
                </c:pt>
                <c:pt idx="22">
                  <c:v>Oct 2021</c:v>
                </c:pt>
                <c:pt idx="23">
                  <c:v>Nov 2021</c:v>
                </c:pt>
                <c:pt idx="24">
                  <c:v>Dec 2021</c:v>
                </c:pt>
              </c:strCache>
            </c:strRef>
          </c:cat>
          <c:val>
            <c:numRef>
              <c:f>'Table 19'!$O$92:$O$116</c:f>
              <c:numCache>
                <c:formatCode>0.0</c:formatCode>
                <c:ptCount val="25"/>
                <c:pt idx="0">
                  <c:v>1.3199000000000001</c:v>
                </c:pt>
                <c:pt idx="1">
                  <c:v>1.7281</c:v>
                </c:pt>
                <c:pt idx="2">
                  <c:v>1.6564000000000001</c:v>
                </c:pt>
                <c:pt idx="3">
                  <c:v>1.4863000000000002</c:v>
                </c:pt>
                <c:pt idx="4">
                  <c:v>0.71889999999999998</c:v>
                </c:pt>
                <c:pt idx="5">
                  <c:v>0.4512000000000001</c:v>
                </c:pt>
                <c:pt idx="6">
                  <c:v>0.57989999999999997</c:v>
                </c:pt>
                <c:pt idx="7">
                  <c:v>1.0030999999999999</c:v>
                </c:pt>
                <c:pt idx="8">
                  <c:v>0.33079999999999993</c:v>
                </c:pt>
                <c:pt idx="9">
                  <c:v>0.51070000000000004</c:v>
                </c:pt>
                <c:pt idx="10">
                  <c:v>0.69209999999999994</c:v>
                </c:pt>
                <c:pt idx="11">
                  <c:v>0.23830000000000001</c:v>
                </c:pt>
                <c:pt idx="12">
                  <c:v>0.51339999999999997</c:v>
                </c:pt>
                <c:pt idx="13">
                  <c:v>0.65890000000000004</c:v>
                </c:pt>
                <c:pt idx="14">
                  <c:v>0.38889999999999986</c:v>
                </c:pt>
                <c:pt idx="15">
                  <c:v>0.68089999999999995</c:v>
                </c:pt>
                <c:pt idx="16">
                  <c:v>1.5491000000000001</c:v>
                </c:pt>
                <c:pt idx="17">
                  <c:v>2.1139000000000001</c:v>
                </c:pt>
                <c:pt idx="18">
                  <c:v>2.5198</c:v>
                </c:pt>
                <c:pt idx="19">
                  <c:v>2.1151</c:v>
                </c:pt>
                <c:pt idx="20">
                  <c:v>3.1267</c:v>
                </c:pt>
                <c:pt idx="21">
                  <c:v>3.0695999999999999</c:v>
                </c:pt>
                <c:pt idx="22">
                  <c:v>4.1363000000000003</c:v>
                </c:pt>
                <c:pt idx="23">
                  <c:v>5.1528999999999998</c:v>
                </c:pt>
                <c:pt idx="24">
                  <c:v>5.3916000000000004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3E7-4E4B-9D70-5CCA1EE14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7626047"/>
        <c:axId val="2127626463"/>
      </c:lineChart>
      <c:catAx>
        <c:axId val="2127626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7626463"/>
        <c:crosses val="autoZero"/>
        <c:auto val="1"/>
        <c:lblAlgn val="ctr"/>
        <c:lblOffset val="100"/>
        <c:noMultiLvlLbl val="0"/>
      </c:catAx>
      <c:valAx>
        <c:axId val="2127626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27626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Sheet1!$C$8:$D$8</c:f>
              <c:strCache>
                <c:ptCount val="2"/>
                <c:pt idx="0">
                  <c:v>In a desperate financial situation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Sheet1!$E$7:$G$7</c:f>
              <c:numCache>
                <c:formatCode>mmm\-yy</c:formatCode>
                <c:ptCount val="3"/>
                <c:pt idx="0">
                  <c:v>44256</c:v>
                </c:pt>
                <c:pt idx="1">
                  <c:v>44440</c:v>
                </c:pt>
                <c:pt idx="2">
                  <c:v>44562</c:v>
                </c:pt>
              </c:numCache>
            </c:numRef>
          </c:cat>
          <c:val>
            <c:numRef>
              <c:f>Sheet1!$E$8:$G$8</c:f>
              <c:numCache>
                <c:formatCode>0%</c:formatCode>
                <c:ptCount val="3"/>
                <c:pt idx="0">
                  <c:v>0.28000000000000003</c:v>
                </c:pt>
                <c:pt idx="1">
                  <c:v>0.3</c:v>
                </c:pt>
                <c:pt idx="2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F6-4874-B712-9E8366734A27}"/>
            </c:ext>
          </c:extLst>
        </c:ser>
        <c:ser>
          <c:idx val="1"/>
          <c:order val="1"/>
          <c:tx>
            <c:strRef>
              <c:f>Sheet1!$C$9:$D$9</c:f>
              <c:strCache>
                <c:ptCount val="2"/>
                <c:pt idx="0">
                  <c:v>Worse off financially compared with 12 months ago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Sheet1!$E$7:$G$7</c:f>
              <c:numCache>
                <c:formatCode>mmm\-yy</c:formatCode>
                <c:ptCount val="3"/>
                <c:pt idx="0">
                  <c:v>44256</c:v>
                </c:pt>
                <c:pt idx="1">
                  <c:v>44440</c:v>
                </c:pt>
                <c:pt idx="2">
                  <c:v>44562</c:v>
                </c:pt>
              </c:numCache>
            </c:numRef>
          </c:cat>
          <c:val>
            <c:numRef>
              <c:f>Sheet1!$E$9:$G$9</c:f>
              <c:numCache>
                <c:formatCode>0%</c:formatCode>
                <c:ptCount val="3"/>
                <c:pt idx="0">
                  <c:v>0.46</c:v>
                </c:pt>
                <c:pt idx="1">
                  <c:v>0.44</c:v>
                </c:pt>
                <c:pt idx="2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F6-4874-B712-9E8366734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7607232"/>
        <c:axId val="617607560"/>
      </c:lineChart>
      <c:catAx>
        <c:axId val="6176072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607560"/>
        <c:crosses val="autoZero"/>
        <c:auto val="0"/>
        <c:lblAlgn val="ctr"/>
        <c:lblOffset val="100"/>
        <c:noMultiLvlLbl val="0"/>
      </c:catAx>
      <c:valAx>
        <c:axId val="617607560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60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Sheet1!$C$15:$D$15</c:f>
              <c:strCache>
                <c:ptCount val="2"/>
                <c:pt idx="0">
                  <c:v>Went without food to save money in past 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Sheet1!$E$14:$F$14</c:f>
              <c:numCache>
                <c:formatCode>mmm\-yy</c:formatCode>
                <c:ptCount val="2"/>
                <c:pt idx="0">
                  <c:v>44440</c:v>
                </c:pt>
                <c:pt idx="1">
                  <c:v>44562</c:v>
                </c:pt>
              </c:numCache>
            </c:numRef>
          </c:cat>
          <c:val>
            <c:numRef>
              <c:f>Sheet1!$E$15:$F$15</c:f>
              <c:numCache>
                <c:formatCode>0%</c:formatCode>
                <c:ptCount val="2"/>
                <c:pt idx="0">
                  <c:v>0.4</c:v>
                </c:pt>
                <c:pt idx="1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2D-4E86-A7D3-2A0739D5F48D}"/>
            </c:ext>
          </c:extLst>
        </c:ser>
        <c:ser>
          <c:idx val="1"/>
          <c:order val="1"/>
          <c:tx>
            <c:strRef>
              <c:f>Sheet1!$C$16:$D$16</c:f>
              <c:strCache>
                <c:ptCount val="2"/>
                <c:pt idx="0">
                  <c:v>Went without heating to save money in past year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Sheet1!$E$14:$F$14</c:f>
              <c:numCache>
                <c:formatCode>mmm\-yy</c:formatCode>
                <c:ptCount val="2"/>
                <c:pt idx="0">
                  <c:v>44440</c:v>
                </c:pt>
                <c:pt idx="1">
                  <c:v>44562</c:v>
                </c:pt>
              </c:numCache>
            </c:numRef>
          </c:cat>
          <c:val>
            <c:numRef>
              <c:f>Sheet1!$E$16:$F$16</c:f>
              <c:numCache>
                <c:formatCode>0%</c:formatCode>
                <c:ptCount val="2"/>
                <c:pt idx="0">
                  <c:v>0.53</c:v>
                </c:pt>
                <c:pt idx="1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2D-4E86-A7D3-2A0739D5F4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4950232"/>
        <c:axId val="554951216"/>
      </c:lineChart>
      <c:dateAx>
        <c:axId val="5549502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951216"/>
        <c:crosses val="autoZero"/>
        <c:auto val="1"/>
        <c:lblOffset val="100"/>
        <c:baseTimeUnit val="months"/>
        <c:majorUnit val="4"/>
        <c:majorTimeUnit val="months"/>
      </c:dateAx>
      <c:valAx>
        <c:axId val="554951216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950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C9964-2815-934C-88BE-72AEEF9165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5024-0A76-B34A-90B6-FA443AB5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880B7-E30B-5F40-85D2-00F6F605A44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41E5-6A81-5346-9015-62FC7C7C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reg.windle@peabody.org.u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ool, brush&#10;&#10;Description automatically generated">
            <a:extLst>
              <a:ext uri="{FF2B5EF4-FFF2-40B4-BE49-F238E27FC236}">
                <a16:creationId xmlns:a16="http://schemas.microsoft.com/office/drawing/2014/main" id="{0D03E537-FC1B-425E-8A39-50336B513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425" y="1291010"/>
            <a:ext cx="4743354" cy="32745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221" y="0"/>
            <a:ext cx="520563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5400"/>
              <a:t>Peabody Index</a:t>
            </a:r>
          </a:p>
          <a:p>
            <a:pPr>
              <a:lnSpc>
                <a:spcPct val="150000"/>
              </a:lnSpc>
            </a:pPr>
            <a:r>
              <a:rPr lang="en-GB" sz="4400"/>
              <a:t>Levelling Up London:</a:t>
            </a:r>
          </a:p>
          <a:p>
            <a:r>
              <a:rPr lang="en-GB" sz="3200">
                <a:latin typeface="Arial" charset="0"/>
                <a:ea typeface="Arial" charset="0"/>
                <a:cs typeface="Arial" charset="0"/>
              </a:rPr>
              <a:t>Closing the gap for people on low incomes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221" y="4232820"/>
            <a:ext cx="60089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9A9A9A"/>
                </a:solidFill>
                <a:latin typeface="Arial" charset="0"/>
                <a:ea typeface="Arial" charset="0"/>
                <a:cs typeface="Arial" charset="0"/>
              </a:rPr>
              <a:t>Greg Windle, Research and Insight Analyst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221" y="5214630"/>
            <a:ext cx="6008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9A9A9A"/>
                </a:solidFill>
                <a:latin typeface="Arial" charset="0"/>
                <a:ea typeface="Arial" charset="0"/>
                <a:cs typeface="Arial" charset="0"/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C9-06C9-4DEC-AD63-99BBF94C7E2B}"/>
              </a:ext>
            </a:extLst>
          </p:cNvPr>
          <p:cNvSpPr txBox="1">
            <a:spLocks/>
          </p:cNvSpPr>
          <p:nvPr/>
        </p:nvSpPr>
        <p:spPr>
          <a:xfrm>
            <a:off x="559270" y="365127"/>
            <a:ext cx="7956080" cy="8277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A3AD"/>
                </a:solidFill>
                <a:latin typeface="Arial" charset="0"/>
                <a:ea typeface="Arial" charset="0"/>
                <a:cs typeface="Arial" charset="0"/>
              </a:rPr>
              <a:t>Policy asks</a:t>
            </a:r>
            <a:endParaRPr lang="en-US" dirty="0">
              <a:solidFill>
                <a:srgbClr val="00A3A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5652DE-3B84-4308-BACC-D754040A2EC3}"/>
              </a:ext>
            </a:extLst>
          </p:cNvPr>
          <p:cNvSpPr txBox="1"/>
          <p:nvPr/>
        </p:nvSpPr>
        <p:spPr>
          <a:xfrm>
            <a:off x="620202" y="1558456"/>
            <a:ext cx="74379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Levelling Up agenda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More specific devolution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Lifetime skills guarantee extension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Safety 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3.1% increase due next month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Fuel poverty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/>
              <a:t>Warm Homes Scheme for benefits recipients</a:t>
            </a:r>
          </a:p>
        </p:txBody>
      </p:sp>
    </p:spTree>
    <p:extLst>
      <p:ext uri="{BB962C8B-B14F-4D97-AF65-F5344CB8AC3E}">
        <p14:creationId xmlns:p14="http://schemas.microsoft.com/office/powerpoint/2010/main" val="2641415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840D-9C7B-4F75-940A-D54C149597B3}"/>
              </a:ext>
            </a:extLst>
          </p:cNvPr>
          <p:cNvSpPr txBox="1">
            <a:spLocks/>
          </p:cNvSpPr>
          <p:nvPr/>
        </p:nvSpPr>
        <p:spPr>
          <a:xfrm>
            <a:off x="559270" y="325370"/>
            <a:ext cx="7956080" cy="8277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A3AD"/>
                </a:solidFill>
                <a:latin typeface="Arial" charset="0"/>
                <a:ea typeface="Arial" charset="0"/>
                <a:cs typeface="Arial" charset="0"/>
              </a:rPr>
              <a:t>Peabody services using Index data</a:t>
            </a:r>
            <a:endParaRPr lang="en-US" dirty="0">
              <a:solidFill>
                <a:srgbClr val="00A3A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DBF36A-9BED-4223-AEC4-EE323E66A663}"/>
              </a:ext>
            </a:extLst>
          </p:cNvPr>
          <p:cNvSpPr txBox="1"/>
          <p:nvPr/>
        </p:nvSpPr>
        <p:spPr>
          <a:xfrm>
            <a:off x="620202" y="1518699"/>
            <a:ext cx="61145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Financial inclusion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Energy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Training</a:t>
            </a:r>
          </a:p>
        </p:txBody>
      </p:sp>
      <p:pic>
        <p:nvPicPr>
          <p:cNvPr id="5" name="Picture 4" descr="A person with his hand on his face&#10;&#10;Description automatically generated with low confidence">
            <a:extLst>
              <a:ext uri="{FF2B5EF4-FFF2-40B4-BE49-F238E27FC236}">
                <a16:creationId xmlns:a16="http://schemas.microsoft.com/office/drawing/2014/main" id="{E03EF8DE-866A-4AFA-8B62-33805D504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525" y="2855462"/>
            <a:ext cx="5637475" cy="339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19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D66E-E488-4A44-AFAC-ADBE4DC01C93}"/>
              </a:ext>
            </a:extLst>
          </p:cNvPr>
          <p:cNvSpPr txBox="1">
            <a:spLocks/>
          </p:cNvSpPr>
          <p:nvPr/>
        </p:nvSpPr>
        <p:spPr>
          <a:xfrm>
            <a:off x="559270" y="325370"/>
            <a:ext cx="7956080" cy="8277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A3AD"/>
                </a:solidFill>
                <a:latin typeface="Arial" charset="0"/>
                <a:ea typeface="Arial" charset="0"/>
                <a:cs typeface="Arial" charset="0"/>
              </a:rPr>
              <a:t>Future research</a:t>
            </a:r>
            <a:endParaRPr lang="en-US" dirty="0">
              <a:solidFill>
                <a:srgbClr val="00A3A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B4B6C6-476C-4C84-8DEB-3F1067B00B30}"/>
              </a:ext>
            </a:extLst>
          </p:cNvPr>
          <p:cNvSpPr txBox="1"/>
          <p:nvPr/>
        </p:nvSpPr>
        <p:spPr>
          <a:xfrm>
            <a:off x="620202" y="1518699"/>
            <a:ext cx="68301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Fuel poverty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Routes into employment – what works?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Childcare policy and practice</a:t>
            </a:r>
          </a:p>
        </p:txBody>
      </p:sp>
    </p:spTree>
    <p:extLst>
      <p:ext uri="{BB962C8B-B14F-4D97-AF65-F5344CB8AC3E}">
        <p14:creationId xmlns:p14="http://schemas.microsoft.com/office/powerpoint/2010/main" val="214090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EDD15-FD5B-44B2-AF39-4430C2D6CDF2}"/>
              </a:ext>
            </a:extLst>
          </p:cNvPr>
          <p:cNvSpPr txBox="1">
            <a:spLocks/>
          </p:cNvSpPr>
          <p:nvPr/>
        </p:nvSpPr>
        <p:spPr>
          <a:xfrm>
            <a:off x="628650" y="770643"/>
            <a:ext cx="7886700" cy="8204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solidFill>
                  <a:srgbClr val="00A3AD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  <a:endParaRPr lang="en-US">
              <a:solidFill>
                <a:srgbClr val="00A3A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D1A771-D7AA-4EBC-BF10-DBCC51FE6FC0}"/>
              </a:ext>
            </a:extLst>
          </p:cNvPr>
          <p:cNvSpPr txBox="1"/>
          <p:nvPr/>
        </p:nvSpPr>
        <p:spPr>
          <a:xfrm>
            <a:off x="628649" y="2475450"/>
            <a:ext cx="52553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Greg Windle</a:t>
            </a:r>
          </a:p>
          <a:p>
            <a:endParaRPr lang="en-GB" sz="2400" dirty="0"/>
          </a:p>
          <a:p>
            <a:r>
              <a:rPr lang="en-GB" sz="2400" dirty="0"/>
              <a:t>Research and Insight Analyst, Peabody</a:t>
            </a:r>
          </a:p>
          <a:p>
            <a:endParaRPr lang="en-GB" sz="2400" dirty="0"/>
          </a:p>
          <a:p>
            <a:r>
              <a:rPr lang="en-GB" sz="2400" dirty="0">
                <a:hlinkClick r:id="rId2"/>
              </a:rPr>
              <a:t>greg.windle@peabody.org.uk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140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31FD66-889E-411F-BEDE-76511589CAB1}"/>
              </a:ext>
            </a:extLst>
          </p:cNvPr>
          <p:cNvSpPr txBox="1"/>
          <p:nvPr/>
        </p:nvSpPr>
        <p:spPr>
          <a:xfrm>
            <a:off x="490458" y="1482072"/>
            <a:ext cx="81630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Macro-economic trends: public data analysed by Learning &amp; Work Institute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Online resident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Demographics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Multiple choice on employment, pay, household finances and hardship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Open questions on barriers to employment, experience of Universal Credit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CD24C89-BD74-4726-BBE9-E3F6228A871C}"/>
              </a:ext>
            </a:extLst>
          </p:cNvPr>
          <p:cNvSpPr txBox="1">
            <a:spLocks/>
          </p:cNvSpPr>
          <p:nvPr/>
        </p:nvSpPr>
        <p:spPr>
          <a:xfrm>
            <a:off x="628649" y="362993"/>
            <a:ext cx="7886700" cy="9165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A3AD"/>
                </a:solidFill>
                <a:latin typeface="Arial" charset="0"/>
                <a:cs typeface="Arial" charset="0"/>
              </a:rPr>
              <a:t>Methods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53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D5F2-16C9-4F81-B913-8FC725A21E0C}"/>
              </a:ext>
            </a:extLst>
          </p:cNvPr>
          <p:cNvSpPr txBox="1">
            <a:spLocks/>
          </p:cNvSpPr>
          <p:nvPr/>
        </p:nvSpPr>
        <p:spPr>
          <a:xfrm>
            <a:off x="628649" y="362993"/>
            <a:ext cx="7886700" cy="9165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A3AD"/>
                </a:solidFill>
                <a:latin typeface="Arial" charset="0"/>
                <a:cs typeface="Arial" charset="0"/>
              </a:rPr>
              <a:t>Lockdown bulletins</a:t>
            </a:r>
            <a:endParaRPr lang="en-GB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F58B2158-4443-4EA2-B9F7-9FF9E6DDB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44" y="1004693"/>
            <a:ext cx="4036777" cy="5721502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A1805F1C-1765-4240-9158-B64DCAF20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481" y="897090"/>
            <a:ext cx="4096952" cy="596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8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30CABB-F4C7-49DC-A490-7444F61DF3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16" y="866693"/>
            <a:ext cx="7296768" cy="4765750"/>
          </a:xfrm>
          <a:prstGeom prst="rect">
            <a:avLst/>
          </a:prstGeom>
          <a:noFill/>
        </p:spPr>
      </p:pic>
      <p:sp>
        <p:nvSpPr>
          <p:cNvPr id="3" name="TextBox 13">
            <a:extLst>
              <a:ext uri="{FF2B5EF4-FFF2-40B4-BE49-F238E27FC236}">
                <a16:creationId xmlns:a16="http://schemas.microsoft.com/office/drawing/2014/main" id="{A2C5ECF8-1BD0-4EF9-ADBB-9C7DB6D3D05F}"/>
              </a:ext>
            </a:extLst>
          </p:cNvPr>
          <p:cNvSpPr txBox="1"/>
          <p:nvPr/>
        </p:nvSpPr>
        <p:spPr>
          <a:xfrm>
            <a:off x="541784" y="5876897"/>
            <a:ext cx="8060432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i="1" dirty="0">
                <a:effectLst/>
                <a:latin typeface="Maison Neue"/>
                <a:ea typeface="Calibri" panose="020F0502020204030204" pitchFamily="34" charset="0"/>
                <a:cs typeface="Times New Roman" panose="02020603050405020304" pitchFamily="18" charset="0"/>
              </a:rPr>
              <a:t>ONS: Regional employee growth - percentage change on same month in previous year, seasonally adjusted, UK, January 2017 to December 2021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4B8C35-4E54-43FE-A369-ED5BC305C83D}"/>
              </a:ext>
            </a:extLst>
          </p:cNvPr>
          <p:cNvGrpSpPr/>
          <p:nvPr/>
        </p:nvGrpSpPr>
        <p:grpSpPr>
          <a:xfrm>
            <a:off x="114300" y="74677"/>
            <a:ext cx="8254093" cy="5623994"/>
            <a:chOff x="213335" y="21047"/>
            <a:chExt cx="10777212" cy="602589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567A785-DD10-43DA-B133-A07CE2442A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335" y="808892"/>
              <a:ext cx="7900939" cy="4984238"/>
            </a:xfrm>
            <a:prstGeom prst="rect">
              <a:avLst/>
            </a:prstGeom>
          </p:spPr>
        </p:pic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8FCF69B9-AD9A-4EC5-894A-DB8F17766A78}"/>
                </a:ext>
              </a:extLst>
            </p:cNvPr>
            <p:cNvSpPr txBox="1"/>
            <p:nvPr/>
          </p:nvSpPr>
          <p:spPr>
            <a:xfrm>
              <a:off x="351691" y="5769942"/>
              <a:ext cx="10638856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GB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UK Poverty 2020-21, JRF, using the Family Resources Survey 2018/19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5DB8660-71EC-411D-96B0-A49EC73F205C}"/>
                </a:ext>
              </a:extLst>
            </p:cNvPr>
            <p:cNvSpPr txBox="1"/>
            <p:nvPr/>
          </p:nvSpPr>
          <p:spPr>
            <a:xfrm>
              <a:off x="4994735" y="21047"/>
              <a:ext cx="2744526" cy="692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In-work poverty rates by region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172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>
            <a:extLst>
              <a:ext uri="{FF2B5EF4-FFF2-40B4-BE49-F238E27FC236}">
                <a16:creationId xmlns:a16="http://schemas.microsoft.com/office/drawing/2014/main" id="{A2C5ECF8-1BD0-4EF9-ADBB-9C7DB6D3D05F}"/>
              </a:ext>
            </a:extLst>
          </p:cNvPr>
          <p:cNvSpPr txBox="1"/>
          <p:nvPr/>
        </p:nvSpPr>
        <p:spPr>
          <a:xfrm>
            <a:off x="274008" y="5963424"/>
            <a:ext cx="8595979" cy="37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i="1" dirty="0">
                <a:effectLst/>
                <a:latin typeface="Maison Neue"/>
                <a:ea typeface="Calibri" panose="020F0502020204030204" pitchFamily="34" charset="0"/>
                <a:cs typeface="Times New Roman" panose="02020603050405020304" pitchFamily="18" charset="0"/>
              </a:rPr>
              <a:t>Contributions to the CPI 12-month inflation rate, UK, December 2019 to December 2021 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B2AC96B-7DD4-4A7C-AC11-BD440B819B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710916"/>
              </p:ext>
            </p:extLst>
          </p:nvPr>
        </p:nvGraphicFramePr>
        <p:xfrm>
          <a:off x="418779" y="1106847"/>
          <a:ext cx="8306439" cy="4644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019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83A44-8167-467D-946F-3FCB5C67E4F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00A3AD"/>
                </a:solidFill>
                <a:latin typeface="Arial" charset="0"/>
                <a:ea typeface="Arial" charset="0"/>
                <a:cs typeface="Arial" charset="0"/>
              </a:rPr>
              <a:t>More people feeling worse off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A1681B-1318-448C-8488-3A764BADF464}"/>
              </a:ext>
            </a:extLst>
          </p:cNvPr>
          <p:cNvSpPr txBox="1"/>
          <p:nvPr/>
        </p:nvSpPr>
        <p:spPr>
          <a:xfrm>
            <a:off x="691763" y="6354374"/>
            <a:ext cx="2300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/>
              <a:t>Source: Peabody Resident Survey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2D527A-1726-4473-AB09-193C4C1C6B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212265"/>
              </p:ext>
            </p:extLst>
          </p:nvPr>
        </p:nvGraphicFramePr>
        <p:xfrm>
          <a:off x="691763" y="1606163"/>
          <a:ext cx="5979381" cy="457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FAA0491B-3B0B-45A4-B175-5ABDF39CA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4626" y="2498725"/>
            <a:ext cx="2241550" cy="18605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20B1BC-2CFE-4157-961F-7D907747BDF1}"/>
              </a:ext>
            </a:extLst>
          </p:cNvPr>
          <p:cNvSpPr txBox="1"/>
          <p:nvPr/>
        </p:nvSpPr>
        <p:spPr>
          <a:xfrm>
            <a:off x="3570136" y="30596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44%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FE58C3-D69E-4FB6-A64A-DB4AADAB7FED}"/>
              </a:ext>
            </a:extLst>
          </p:cNvPr>
          <p:cNvSpPr txBox="1"/>
          <p:nvPr/>
        </p:nvSpPr>
        <p:spPr>
          <a:xfrm>
            <a:off x="5360505" y="182118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51%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7AA1DE-0E9A-4A02-AA3E-DCB1BFE5C135}"/>
              </a:ext>
            </a:extLst>
          </p:cNvPr>
          <p:cNvSpPr txBox="1"/>
          <p:nvPr/>
        </p:nvSpPr>
        <p:spPr>
          <a:xfrm>
            <a:off x="1550299" y="46671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28%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5DB1A2-6A14-414C-BEFE-38A94696C8E0}"/>
              </a:ext>
            </a:extLst>
          </p:cNvPr>
          <p:cNvSpPr txBox="1"/>
          <p:nvPr/>
        </p:nvSpPr>
        <p:spPr>
          <a:xfrm>
            <a:off x="5574984" y="341630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37%%</a:t>
            </a:r>
          </a:p>
        </p:txBody>
      </p:sp>
    </p:spTree>
    <p:extLst>
      <p:ext uri="{BB962C8B-B14F-4D97-AF65-F5344CB8AC3E}">
        <p14:creationId xmlns:p14="http://schemas.microsoft.com/office/powerpoint/2010/main" val="277335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5C3-C5EC-4D8A-BE9E-231CD5CB65E1}"/>
              </a:ext>
            </a:extLst>
          </p:cNvPr>
          <p:cNvSpPr txBox="1">
            <a:spLocks/>
          </p:cNvSpPr>
          <p:nvPr/>
        </p:nvSpPr>
        <p:spPr>
          <a:xfrm>
            <a:off x="559270" y="190831"/>
            <a:ext cx="7956080" cy="9622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solidFill>
                  <a:srgbClr val="00A3AD"/>
                </a:solidFill>
                <a:latin typeface="Arial" charset="0"/>
                <a:ea typeface="Arial" charset="0"/>
                <a:cs typeface="Arial" charset="0"/>
              </a:rPr>
              <a:t>Hardship on the rise among the 37% in a desperate financial situation</a:t>
            </a:r>
            <a:endParaRPr lang="en-US">
              <a:solidFill>
                <a:srgbClr val="00A3A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34EB32-3EBD-43A2-A052-402C3678F7E9}"/>
              </a:ext>
            </a:extLst>
          </p:cNvPr>
          <p:cNvSpPr txBox="1"/>
          <p:nvPr/>
        </p:nvSpPr>
        <p:spPr>
          <a:xfrm>
            <a:off x="184297" y="6222013"/>
            <a:ext cx="5910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/>
              <a:t>Source: Peabody Resident Survey, residents reporting being in a desperate financial situation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3E05C71-BDDF-419E-84D1-B299BA06C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097713"/>
              </p:ext>
            </p:extLst>
          </p:nvPr>
        </p:nvGraphicFramePr>
        <p:xfrm>
          <a:off x="566051" y="1208598"/>
          <a:ext cx="5532599" cy="505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281365A1-6C7E-47FD-81E5-75CA7CCC3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998" y="1317762"/>
            <a:ext cx="2330450" cy="2419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D3C49A-1B7C-44AD-B17C-5D9240E48F87}"/>
              </a:ext>
            </a:extLst>
          </p:cNvPr>
          <p:cNvSpPr txBox="1"/>
          <p:nvPr/>
        </p:nvSpPr>
        <p:spPr>
          <a:xfrm>
            <a:off x="5605670" y="151869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65%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CAA6C0-F69E-4001-A62A-08557AD57D1F}"/>
              </a:ext>
            </a:extLst>
          </p:cNvPr>
          <p:cNvSpPr txBox="1"/>
          <p:nvPr/>
        </p:nvSpPr>
        <p:spPr>
          <a:xfrm>
            <a:off x="922351" y="3091027"/>
            <a:ext cx="70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53%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828E9B-C622-4C30-8796-5D72A3512A33}"/>
              </a:ext>
            </a:extLst>
          </p:cNvPr>
          <p:cNvSpPr txBox="1"/>
          <p:nvPr/>
        </p:nvSpPr>
        <p:spPr>
          <a:xfrm>
            <a:off x="922351" y="4380910"/>
            <a:ext cx="70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40%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9E9810-7324-42E5-BDE4-AC14D2B6AEFB}"/>
              </a:ext>
            </a:extLst>
          </p:cNvPr>
          <p:cNvSpPr txBox="1"/>
          <p:nvPr/>
        </p:nvSpPr>
        <p:spPr>
          <a:xfrm>
            <a:off x="5383032" y="3318216"/>
            <a:ext cx="70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47%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F84239-7B6A-4590-8125-F54687DBCD63}"/>
              </a:ext>
            </a:extLst>
          </p:cNvPr>
          <p:cNvSpPr txBox="1"/>
          <p:nvPr/>
        </p:nvSpPr>
        <p:spPr>
          <a:xfrm>
            <a:off x="6427726" y="4643561"/>
            <a:ext cx="2234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Food bank use rose from 7% to 10% of all survey respondents</a:t>
            </a:r>
          </a:p>
        </p:txBody>
      </p:sp>
    </p:spTree>
    <p:extLst>
      <p:ext uri="{BB962C8B-B14F-4D97-AF65-F5344CB8AC3E}">
        <p14:creationId xmlns:p14="http://schemas.microsoft.com/office/powerpoint/2010/main" val="284861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2801E-7D57-4726-9012-68E91F80FD1D}"/>
              </a:ext>
            </a:extLst>
          </p:cNvPr>
          <p:cNvSpPr txBox="1">
            <a:spLocks/>
          </p:cNvSpPr>
          <p:nvPr/>
        </p:nvSpPr>
        <p:spPr>
          <a:xfrm>
            <a:off x="559270" y="365127"/>
            <a:ext cx="7956080" cy="8277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solidFill>
                  <a:srgbClr val="00A3AD"/>
                </a:solidFill>
                <a:latin typeface="Arial" charset="0"/>
                <a:ea typeface="Arial" charset="0"/>
                <a:cs typeface="Arial" charset="0"/>
              </a:rPr>
              <a:t>Following the £20 per week cut to UC</a:t>
            </a:r>
            <a:endParaRPr lang="en-US">
              <a:solidFill>
                <a:srgbClr val="00A3AD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D76F45B-70F4-4D0A-A3EB-A0201555E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19" y="1766213"/>
            <a:ext cx="4089400" cy="1320800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7C2D7BC7-77FB-4989-8968-7242C6432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819" y="4675275"/>
            <a:ext cx="4267200" cy="1206500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BDC97CC-AA6C-4BAB-8A8D-6110E6407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8113" y="3414419"/>
            <a:ext cx="42799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2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ec6d8a1-fcfc-49f1-a6de-fcb0feaf700a">
      <UserInfo>
        <DisplayName>Anna Clarke</DisplayName>
        <AccountId>13</AccountId>
        <AccountType/>
      </UserInfo>
      <UserInfo>
        <DisplayName>Hannah Taylor</DisplayName>
        <AccountId>144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B5EDB9AF30049BA9235DA3D725854" ma:contentTypeVersion="13" ma:contentTypeDescription="Create a new document." ma:contentTypeScope="" ma:versionID="e257388852dd7c999f371cc377f19b6a">
  <xsd:schema xmlns:xsd="http://www.w3.org/2001/XMLSchema" xmlns:xs="http://www.w3.org/2001/XMLSchema" xmlns:p="http://schemas.microsoft.com/office/2006/metadata/properties" xmlns:ns2="1d3e7ae0-a111-4f7f-b0e8-274c401a14d2" xmlns:ns3="bec6d8a1-fcfc-49f1-a6de-fcb0feaf700a" targetNamespace="http://schemas.microsoft.com/office/2006/metadata/properties" ma:root="true" ma:fieldsID="5f5adc9425020729dff952d59df383fe" ns2:_="" ns3:_="">
    <xsd:import namespace="1d3e7ae0-a111-4f7f-b0e8-274c401a14d2"/>
    <xsd:import namespace="bec6d8a1-fcfc-49f1-a6de-fcb0feaf70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e7ae0-a111-4f7f-b0e8-274c401a14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d8a1-fcfc-49f1-a6de-fcb0feaf700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5BF30C-2067-4046-93B8-E3F1EFC6C121}">
  <ds:schemaRefs>
    <ds:schemaRef ds:uri="1f54ec6b-5e36-40b2-9549-beb8b9538317"/>
    <ds:schemaRef ds:uri="d687f958-59dc-4e64-8f0e-bbaad540993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AA8483-C5F5-4110-93AB-FC4164BBF5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E8D6F-CE4F-4DBC-A5FC-88A9B11919A3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272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Maison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Windle</dc:creator>
  <cp:lastModifiedBy>Greg Windle</cp:lastModifiedBy>
  <cp:revision>10</cp:revision>
  <dcterms:created xsi:type="dcterms:W3CDTF">2020-10-28T09:32:55Z</dcterms:created>
  <dcterms:modified xsi:type="dcterms:W3CDTF">2022-03-30T13:35:47Z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0x0101006A9B5EDB9AF30049BA9235DA3D725854</vt:lpwstr>
  </property>
</Properties>
</file>